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wma" ContentType="audio/x-ms-wma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/>
      <dgm:t>
        <a:bodyPr/>
        <a:lstStyle/>
        <a:p>
          <a:pPr rtl="0"/>
          <a:r>
            <a:rPr lang="es-MX" b="0" i="0" u="none" strike="noStrike" cap="none" baseline="0" noProof="0" dirty="0"/>
            <a:t>  Autenticación</a:t>
          </a:r>
          <a:endParaRPr lang="es-MX" b="0" i="0" u="none" strike="noStrike" cap="none" baseline="0" noProof="0" dirty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/>
      <dgm:t>
        <a:bodyPr/>
        <a:lstStyle/>
        <a:p>
          <a:pPr rtl="0"/>
          <a:r>
            <a:rPr lang="es-MX" b="0" i="0" u="none" strike="noStrike" cap="none" baseline="0" noProof="0" dirty="0"/>
            <a:t>  </a:t>
          </a:r>
          <a:r>
            <a:rPr lang="es-MX" dirty="0"/>
            <a:t>Almacenamiento en caché</a:t>
          </a:r>
          <a:r>
            <a:rPr lang="es-MX" dirty="0"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  <dgm:t>
        <a:bodyPr/>
        <a:lstStyle/>
        <a:p>
          <a:endParaRPr lang="es-EC"/>
        </a:p>
      </dgm:t>
    </dgm:pt>
    <dgm:pt modelId="{8C67B416-86FE-4C9A-9ABD-B13A87AEEE7A}" type="sibTrans" cxnId="{F0B69765-93B5-455C-B83B-D79BCE3BB675}">
      <dgm:prSet/>
      <dgm:spPr/>
      <dgm:t>
        <a:bodyPr/>
        <a:lstStyle/>
        <a:p>
          <a:endParaRPr lang="es-EC"/>
        </a:p>
      </dgm:t>
    </dgm:pt>
    <dgm:pt modelId="{A0282714-CA64-4DA8-A117-D765ACD114BF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 </a:t>
          </a:r>
          <a:r>
            <a:rPr lang="es-MX" dirty="0"/>
            <a:t>Registro</a:t>
          </a:r>
        </a:p>
      </dgm:t>
    </dgm:pt>
    <dgm:pt modelId="{F6039B82-4A46-4402-A538-42DD74130C34}" type="parTrans" cxnId="{9E48B0BC-3E9D-495F-B7FE-A63E0D076FD3}">
      <dgm:prSet/>
      <dgm:spPr/>
      <dgm:t>
        <a:bodyPr/>
        <a:lstStyle/>
        <a:p>
          <a:endParaRPr lang="es-EC"/>
        </a:p>
      </dgm:t>
    </dgm:pt>
    <dgm:pt modelId="{068045C1-D01E-4B6A-B9D1-A32632241BF3}" type="sibTrans" cxnId="{9E48B0BC-3E9D-495F-B7FE-A63E0D076FD3}">
      <dgm:prSet/>
      <dgm:spPr/>
      <dgm:t>
        <a:bodyPr/>
        <a:lstStyle/>
        <a:p>
          <a:endParaRPr lang="es-EC"/>
        </a:p>
      </dgm:t>
    </dgm:pt>
    <dgm:pt modelId="{448F3E38-3383-49F4-B68A-91FC9A03763D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 </a:t>
          </a:r>
          <a:r>
            <a:rPr lang="es-MX" dirty="0"/>
            <a:t>Enviando correos</a:t>
          </a:r>
        </a:p>
      </dgm:t>
    </dgm:pt>
    <dgm:pt modelId="{7BD89CEF-B003-4858-AD85-B4EBB876EEEA}" type="parTrans" cxnId="{49095F01-B4CC-41E6-96AA-6D4D45AC98E0}">
      <dgm:prSet/>
      <dgm:spPr/>
      <dgm:t>
        <a:bodyPr/>
        <a:lstStyle/>
        <a:p>
          <a:endParaRPr lang="es-EC"/>
        </a:p>
      </dgm:t>
    </dgm:pt>
    <dgm:pt modelId="{37F22256-34CF-4A19-BBB6-04A3205FCC46}" type="sibTrans" cxnId="{49095F01-B4CC-41E6-96AA-6D4D45AC98E0}">
      <dgm:prSet/>
      <dgm:spPr/>
      <dgm:t>
        <a:bodyPr/>
        <a:lstStyle/>
        <a:p>
          <a:endParaRPr lang="es-EC"/>
        </a:p>
      </dgm:t>
    </dgm:pt>
    <dgm:pt modelId="{308E8BA1-594D-42BE-87BF-20EDD3F01606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 </a:t>
          </a:r>
          <a:r>
            <a:rPr lang="es-MX" dirty="0"/>
            <a:t>Fuentes de redifusión</a:t>
          </a:r>
        </a:p>
      </dgm:t>
    </dgm:pt>
    <dgm:pt modelId="{9486260F-5B41-4AB4-A6BF-263F438D3762}" type="parTrans" cxnId="{9EEFB05C-405E-4EBB-BDDC-15C73ABE4AE4}">
      <dgm:prSet/>
      <dgm:spPr/>
      <dgm:t>
        <a:bodyPr/>
        <a:lstStyle/>
        <a:p>
          <a:endParaRPr lang="es-EC"/>
        </a:p>
      </dgm:t>
    </dgm:pt>
    <dgm:pt modelId="{4DE536A9-66D3-43DB-B601-1877AB0DA745}" type="sibTrans" cxnId="{9EEFB05C-405E-4EBB-BDDC-15C73ABE4AE4}">
      <dgm:prSet/>
      <dgm:spPr/>
      <dgm:t>
        <a:bodyPr/>
        <a:lstStyle/>
        <a:p>
          <a:endParaRPr lang="es-EC"/>
        </a:p>
      </dgm:t>
    </dgm:pt>
    <dgm:pt modelId="{653FA591-A69D-4C45-8FB7-AA80BFFBD8A5}">
      <dgm:prSet phldr="0"/>
      <dgm:spPr/>
      <dgm:t>
        <a:bodyPr/>
        <a:lstStyle/>
        <a:p>
          <a:pPr rtl="0"/>
          <a:r>
            <a:rPr lang="es-MX" dirty="0"/>
            <a:t>  Paginado</a:t>
          </a:r>
          <a:endParaRPr lang="es-MX" dirty="0"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  <dgm:t>
        <a:bodyPr/>
        <a:lstStyle/>
        <a:p>
          <a:endParaRPr lang="es-EC"/>
        </a:p>
      </dgm:t>
    </dgm:pt>
    <dgm:pt modelId="{36846E85-6065-4A97-90B0-F8DB24E4B62A}" type="sibTrans" cxnId="{DC8A5898-DAE9-41EC-9FA7-271D202CCD9B}">
      <dgm:prSet/>
      <dgm:spPr/>
      <dgm:t>
        <a:bodyPr/>
        <a:lstStyle/>
        <a:p>
          <a:endParaRPr lang="es-EC"/>
        </a:p>
      </dgm:t>
    </dgm:pt>
    <dgm:pt modelId="{5DF19D7D-80F5-4FB0-A15F-DBD629460669}">
      <dgm:prSet phldr="0"/>
      <dgm:spPr/>
      <dgm:t>
        <a:bodyPr/>
        <a:lstStyle/>
        <a:p>
          <a:pPr rtl="0"/>
          <a:r>
            <a:rPr lang="es-MX" dirty="0"/>
            <a:t>  Framework de mensajes</a:t>
          </a:r>
          <a:endParaRPr lang="es-MX" dirty="0"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  <dgm:t>
        <a:bodyPr/>
        <a:lstStyle/>
        <a:p>
          <a:endParaRPr lang="es-EC"/>
        </a:p>
      </dgm:t>
    </dgm:pt>
    <dgm:pt modelId="{F5F1E3D6-F103-4244-962A-002D88BBC5A3}" type="sibTrans" cxnId="{CD0C73A0-FCDD-4A28-9D8D-182E3765042E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1770BB8-146B-469B-B04D-774196978C46}" type="pres">
      <dgm:prSet presAssocID="{E1509DFC-95C4-4B8F-926C-CE5B81593CF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 custT="1"/>
      <dgm:spPr/>
      <dgm:t>
        <a:bodyPr/>
        <a:lstStyle/>
        <a:p>
          <a:pPr rtl="0"/>
          <a:r>
            <a:rPr lang="es-MX" sz="1600" dirty="0">
              <a:latin typeface="Calibri Light" panose="020F0302020204030204"/>
            </a:rPr>
            <a:t>  </a:t>
          </a:r>
          <a:r>
            <a:rPr lang="es-MX" sz="1200" dirty="0"/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 custT="1"/>
      <dgm:spPr/>
      <dgm:t>
        <a:bodyPr/>
        <a:lstStyle/>
        <a:p>
          <a:pPr rtl="0"/>
          <a:r>
            <a:rPr lang="es-MX" sz="1600" dirty="0">
              <a:latin typeface="Calibri Light" panose="020F0302020204030204"/>
            </a:rPr>
            <a:t>  </a:t>
          </a:r>
          <a:r>
            <a:rPr lang="es-MX" sz="1200" dirty="0"/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/>
      <dgm:t>
        <a:bodyPr/>
        <a:lstStyle/>
        <a:p>
          <a:pPr rtl="0"/>
          <a:r>
            <a:rPr lang="es-MX" sz="1200" dirty="0"/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 custT="1"/>
      <dgm:spPr/>
      <dgm:t>
        <a:bodyPr/>
        <a:lstStyle/>
        <a:p>
          <a:pPr rtl="0"/>
          <a:r>
            <a:rPr lang="es-MX" sz="1200" dirty="0"/>
            <a:t>  Gestión de archivos estáticos</a:t>
          </a:r>
          <a:endParaRPr lang="es-MX" sz="1200" dirty="0"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  <dgm:t>
        <a:bodyPr/>
        <a:lstStyle/>
        <a:p>
          <a:endParaRPr lang="es-EC"/>
        </a:p>
      </dgm:t>
    </dgm:pt>
    <dgm:pt modelId="{0CC07068-ABB3-4550-86A7-A652600D3EFB}" type="sibTrans" cxnId="{F99A0B56-DBE6-4683-A9CD-7F190BE9015A}">
      <dgm:prSet/>
      <dgm:spPr/>
      <dgm:t>
        <a:bodyPr/>
        <a:lstStyle/>
        <a:p>
          <a:endParaRPr lang="es-EC"/>
        </a:p>
      </dgm:t>
    </dgm:pt>
    <dgm:pt modelId="{4CC1ADDA-53B7-46DE-B79D-84D2CB511B90}">
      <dgm:prSet phldr="0" custT="1"/>
      <dgm:spPr/>
      <dgm:t>
        <a:bodyPr/>
        <a:lstStyle/>
        <a:p>
          <a:r>
            <a:rPr lang="es-MX" sz="1200" dirty="0"/>
            <a:t>  Validación de datos</a:t>
          </a:r>
        </a:p>
      </dgm:t>
    </dgm:pt>
    <dgm:pt modelId="{C5FD8A87-770D-4093-9912-39BB7F547B4F}" type="parTrans" cxnId="{EE9F64FB-3FF3-4F38-A5EB-42B0313510FC}">
      <dgm:prSet/>
      <dgm:spPr/>
      <dgm:t>
        <a:bodyPr/>
        <a:lstStyle/>
        <a:p>
          <a:endParaRPr lang="es-EC"/>
        </a:p>
      </dgm:t>
    </dgm:pt>
    <dgm:pt modelId="{70E232A9-47FC-499B-B267-4B9AF14DB36D}" type="sibTrans" cxnId="{EE9F64FB-3FF3-4F38-A5EB-42B0313510FC}">
      <dgm:prSet/>
      <dgm:spPr/>
      <dgm:t>
        <a:bodyPr/>
        <a:lstStyle/>
        <a:p>
          <a:endParaRPr lang="es-EC"/>
        </a:p>
      </dgm:t>
    </dgm:pt>
    <dgm:pt modelId="{CF6B827C-0875-4F98-9769-452F29529B0F}">
      <dgm:prSet phldr="0" custT="1"/>
      <dgm:spPr/>
      <dgm:t>
        <a:bodyPr/>
        <a:lstStyle/>
        <a:p>
          <a:pPr rtl="0"/>
          <a:r>
            <a:rPr lang="es-MX" sz="1200" dirty="0"/>
            <a:t>  Procesamiento condicional de contenido</a:t>
          </a:r>
          <a:endParaRPr lang="es-MX" sz="1200" dirty="0">
            <a:latin typeface="Calibri Light" panose="020F0302020204030204"/>
          </a:endParaRPr>
        </a:p>
      </dgm:t>
    </dgm:pt>
    <dgm:pt modelId="{271E68B1-7524-48CA-A81B-AD6A84303D65}" type="parTrans" cxnId="{E7E7E512-57EB-4357-8099-77B980B050C7}">
      <dgm:prSet/>
      <dgm:spPr/>
      <dgm:t>
        <a:bodyPr/>
        <a:lstStyle/>
        <a:p>
          <a:endParaRPr lang="es-EC"/>
        </a:p>
      </dgm:t>
    </dgm:pt>
    <dgm:pt modelId="{63BCC857-B65D-40AE-BF4B-8E2E02A9323D}" type="sibTrans" cxnId="{E7E7E512-57EB-4357-8099-77B980B050C7}">
      <dgm:prSet/>
      <dgm:spPr/>
      <dgm:t>
        <a:bodyPr/>
        <a:lstStyle/>
        <a:p>
          <a:endParaRPr lang="es-EC"/>
        </a:p>
      </dgm:t>
    </dgm:pt>
    <dgm:pt modelId="{AA9C1464-DEE2-4516-AAA6-59A7268F428A}">
      <dgm:prSet phldr="0" custT="1"/>
      <dgm:spPr/>
      <dgm:t>
        <a:bodyPr/>
        <a:lstStyle/>
        <a:p>
          <a:pPr rtl="0"/>
          <a:r>
            <a:rPr lang="es-MX" sz="1200" dirty="0"/>
            <a:t>  Tipos de contenido y relaciones genéricas</a:t>
          </a:r>
          <a:endParaRPr lang="es-MX" sz="1200" dirty="0">
            <a:latin typeface="Calibri Light" panose="020F0302020204030204"/>
          </a:endParaRPr>
        </a:p>
      </dgm:t>
    </dgm:pt>
    <dgm:pt modelId="{2798D3B4-3D3C-478C-8C9F-D52334A7AB99}" type="parTrans" cxnId="{9B8416FC-0D80-46B9-9E6C-3BFC5B0F5318}">
      <dgm:prSet/>
      <dgm:spPr/>
      <dgm:t>
        <a:bodyPr/>
        <a:lstStyle/>
        <a:p>
          <a:endParaRPr lang="es-EC"/>
        </a:p>
      </dgm:t>
    </dgm:pt>
    <dgm:pt modelId="{63CEB6A8-CFCF-4A4C-A1BE-A86B0EA32E7A}" type="sibTrans" cxnId="{9B8416FC-0D80-46B9-9E6C-3BFC5B0F5318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/>
      <dgm:t>
        <a:bodyPr/>
        <a:lstStyle/>
        <a:p>
          <a:pPr rtl="0"/>
          <a:r>
            <a:rPr lang="es-MX" sz="1300" dirty="0">
              <a:latin typeface="Calibri Light" panose="020F0302020204030204"/>
            </a:rPr>
            <a:t>  </a:t>
          </a:r>
          <a:r>
            <a:rPr lang="es-MX" sz="1200" dirty="0"/>
            <a:t>Páginas</a:t>
          </a:r>
          <a:r>
            <a:rPr lang="es-MX" sz="1300" dirty="0"/>
            <a:t> </a:t>
          </a:r>
          <a:r>
            <a:rPr lang="es-MX" sz="1200" dirty="0"/>
            <a:t>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 custT="1"/>
      <dgm:spPr/>
      <dgm:t>
        <a:bodyPr/>
        <a:lstStyle/>
        <a:p>
          <a:r>
            <a:rPr lang="es-MX" sz="1200" b="0" i="0" u="none" strike="noStrike" cap="none" baseline="0" noProof="0" dirty="0"/>
            <a:t>  Redirecciones</a:t>
          </a:r>
        </a:p>
      </dgm:t>
    </dgm:pt>
    <dgm:pt modelId="{B7A8BCDC-84B8-4977-8736-828FD2A04F8A}" type="parTrans" cxnId="{EC9CA806-5160-4728-B538-8265942C6B6E}">
      <dgm:prSet/>
      <dgm:spPr/>
      <dgm:t>
        <a:bodyPr/>
        <a:lstStyle/>
        <a:p>
          <a:endParaRPr lang="es-EC"/>
        </a:p>
      </dgm:t>
    </dgm:pt>
    <dgm:pt modelId="{46BE9BD8-F7AA-4B80-B996-4A369DBEB85B}" type="sibTrans" cxnId="{EC9CA806-5160-4728-B538-8265942C6B6E}">
      <dgm:prSet/>
      <dgm:spPr/>
      <dgm:t>
        <a:bodyPr/>
        <a:lstStyle/>
        <a:p>
          <a:endParaRPr lang="es-EC"/>
        </a:p>
      </dgm:t>
    </dgm:pt>
    <dgm:pt modelId="{B60A586A-FDFC-4043-8A94-165D830AC3FF}">
      <dgm:prSet phldr="0" custT="1"/>
      <dgm:spPr/>
      <dgm:t>
        <a:bodyPr/>
        <a:lstStyle/>
        <a:p>
          <a:pPr rtl="0"/>
          <a:r>
            <a:rPr lang="es-MX" sz="14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Señales</a:t>
          </a:r>
        </a:p>
      </dgm:t>
    </dgm:pt>
    <dgm:pt modelId="{1D304A51-1E3F-4D59-B616-00F4E20BF1E9}" type="parTrans" cxnId="{74D7C55B-8D22-415C-8D21-71DA4EF7B715}">
      <dgm:prSet/>
      <dgm:spPr/>
      <dgm:t>
        <a:bodyPr/>
        <a:lstStyle/>
        <a:p>
          <a:endParaRPr lang="es-EC"/>
        </a:p>
      </dgm:t>
    </dgm:pt>
    <dgm:pt modelId="{362ED354-16E9-42CE-948A-B6578D661160}" type="sibTrans" cxnId="{74D7C55B-8D22-415C-8D21-71DA4EF7B715}">
      <dgm:prSet/>
      <dgm:spPr/>
      <dgm:t>
        <a:bodyPr/>
        <a:lstStyle/>
        <a:p>
          <a:endParaRPr lang="es-EC"/>
        </a:p>
      </dgm:t>
    </dgm:pt>
    <dgm:pt modelId="{CBD45C1A-E126-4312-9C51-E1D5369F67A3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Framework de </a:t>
          </a:r>
          <a:r>
            <a:rPr lang="es-MX" sz="1200" b="0" i="0" u="none" strike="noStrike" cap="none" baseline="0" noProof="0" dirty="0">
              <a:latin typeface="Calibri Light" panose="020F0302020204030204"/>
            </a:rPr>
            <a:t>comprobación </a:t>
          </a:r>
          <a:r>
            <a:rPr lang="es-MX" sz="1200" b="0" i="0" u="none" strike="noStrike" cap="none" baseline="0" noProof="0" dirty="0"/>
            <a:t>de sistema</a:t>
          </a:r>
        </a:p>
      </dgm:t>
    </dgm:pt>
    <dgm:pt modelId="{D814B733-60A1-47B9-9971-A53E3DF67E21}" type="parTrans" cxnId="{4E69CC78-0D89-47C0-846E-D1EBC1F98894}">
      <dgm:prSet/>
      <dgm:spPr/>
      <dgm:t>
        <a:bodyPr/>
        <a:lstStyle/>
        <a:p>
          <a:endParaRPr lang="es-EC"/>
        </a:p>
      </dgm:t>
    </dgm:pt>
    <dgm:pt modelId="{366B611A-3E56-49E4-B8BC-17AF53D30EF2}" type="sibTrans" cxnId="{4E69CC78-0D89-47C0-846E-D1EBC1F98894}">
      <dgm:prSet/>
      <dgm:spPr/>
      <dgm:t>
        <a:bodyPr/>
        <a:lstStyle/>
        <a:p>
          <a:endParaRPr lang="es-EC"/>
        </a:p>
      </dgm:t>
    </dgm:pt>
    <dgm:pt modelId="{36CDB660-7F9A-4E87-ABB7-4DC7DD47AE64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 Framework</a:t>
          </a:r>
          <a:r>
            <a:rPr lang="es-MX" sz="1200" b="0" i="0" u="none" strike="noStrike" cap="none" baseline="0" noProof="0" dirty="0"/>
            <a:t> de sitios</a:t>
          </a:r>
        </a:p>
      </dgm:t>
    </dgm:pt>
    <dgm:pt modelId="{9CFA392F-2C65-4E6C-9E44-EA636B37E987}" type="parTrans" cxnId="{6C8E98D8-22E9-4D34-8427-5CD3FF06E567}">
      <dgm:prSet/>
      <dgm:spPr/>
      <dgm:t>
        <a:bodyPr/>
        <a:lstStyle/>
        <a:p>
          <a:endParaRPr lang="es-EC"/>
        </a:p>
      </dgm:t>
    </dgm:pt>
    <dgm:pt modelId="{6CAC9EFF-9E99-4525-9520-36815FA32574}" type="sibTrans" cxnId="{6C8E98D8-22E9-4D34-8427-5CD3FF06E567}">
      <dgm:prSet/>
      <dgm:spPr/>
      <dgm:t>
        <a:bodyPr/>
        <a:lstStyle/>
        <a:p>
          <a:endParaRPr lang="es-EC"/>
        </a:p>
      </dgm:t>
    </dgm:pt>
    <dgm:pt modelId="{FD7B4A0B-7179-4EA4-B7AA-014612583FF0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Unicode en Django</a:t>
          </a:r>
        </a:p>
      </dgm:t>
    </dgm:pt>
    <dgm:pt modelId="{E28BD6D7-3B0E-4E19-A897-783FAE5F10AC}" type="parTrans" cxnId="{80E2D207-2B0C-48AC-9C96-9C2CD8400F3B}">
      <dgm:prSet/>
      <dgm:spPr/>
      <dgm:t>
        <a:bodyPr/>
        <a:lstStyle/>
        <a:p>
          <a:endParaRPr lang="es-EC"/>
        </a:p>
      </dgm:t>
    </dgm:pt>
    <dgm:pt modelId="{EC62306C-8671-4705-BCBF-8C765DBA410D}" type="sibTrans" cxnId="{80E2D207-2B0C-48AC-9C96-9C2CD8400F3B}">
      <dgm:prSet/>
      <dgm:spPr/>
      <dgm:t>
        <a:bodyPr/>
        <a:lstStyle/>
        <a:p>
          <a:endParaRPr lang="es-EC"/>
        </a:p>
      </dgm:t>
    </dgm:pt>
    <dgm:pt modelId="{CDDB8371-9635-4CEC-B187-B517E414D188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/>
            <a:t>  Referencia de la API</a:t>
          </a:r>
          <a:endParaRPr lang="es-MX" sz="1200" b="0" i="0" u="none" strike="noStrike" cap="none" baseline="0" noProof="0" dirty="0"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  <dgm:t>
        <a:bodyPr/>
        <a:lstStyle/>
        <a:p>
          <a:endParaRPr lang="es-EC"/>
        </a:p>
      </dgm:t>
    </dgm:pt>
    <dgm:pt modelId="{EF9DD5EA-99EB-4F54-9940-6FCD585E63AC}" type="sibTrans" cxnId="{14C35C89-EF6A-4C60-87E8-E2C299F0BF86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/>
            <a:t>Django es un framework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/>
            <a:t>Hacer código mucho mas fácil, mas rápido y con menos código </a:t>
          </a:r>
        </a:p>
        <a:p>
          <a:endParaRPr lang="es-EC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E53D8159-AFF6-460C-B945-CFB115304F04}">
      <dgm:prSet phldrT="[Texto]"/>
      <dgm:spPr/>
      <dgm:t>
        <a:bodyPr/>
        <a:lstStyle/>
        <a:p>
          <a:endParaRPr lang="es-MX"/>
        </a:p>
      </dgm:t>
    </dgm:pt>
    <dgm:pt modelId="{F97BB7B9-8511-4F22-A126-A18F731D4E2A}" type="parTrans" cxnId="{17374A42-8A7C-485D-88CC-C585C1FC46B5}">
      <dgm:prSet/>
      <dgm:spPr/>
      <dgm:t>
        <a:bodyPr/>
        <a:lstStyle/>
        <a:p>
          <a:endParaRPr lang="es-EC"/>
        </a:p>
      </dgm:t>
    </dgm:pt>
    <dgm:pt modelId="{44B3FD0C-611A-4345-B05C-AE4056561670}" type="sibTrans" cxnId="{17374A42-8A7C-485D-88CC-C585C1FC46B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1FAEF9-D0D9-4DE7-A356-36E908F6B5A1}" type="pres">
      <dgm:prSet presAssocID="{6A3C482F-08BA-48CD-9890-E36F0E05C9B7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17374A42-8A7C-485D-88CC-C585C1FC46B5}" srcId="{6A3C482F-08BA-48CD-9890-E36F0E05C9B7}" destId="{E53D8159-AFF6-460C-B945-CFB115304F04}" srcOrd="2" destOrd="0" parTransId="{F97BB7B9-8511-4F22-A126-A18F731D4E2A}" sibTransId="{44B3FD0C-611A-4345-B05C-AE4056561670}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/>
            <a:t>Flexibilidad, Extensibilidad y mantenimiento</a:t>
          </a:r>
          <a:endParaRPr lang="es-EC"/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/>
            <a:t>Rendimiento, Eficiencia y Escalabilidad </a:t>
          </a:r>
          <a:endParaRPr lang="es-EC"/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/>
            <a:t>Modelos MVC</a:t>
          </a:r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/>
            <a:t>Maneja Modelo ORM</a:t>
          </a:r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/>
            <a:t>Api REST que transforma una pagina </a:t>
          </a:r>
          <a:r>
            <a:rPr lang="es-EC" err="1"/>
            <a:t>html</a:t>
          </a:r>
          <a:r>
            <a:rPr lang="es-EC"/>
            <a:t> en un </a:t>
          </a:r>
          <a:r>
            <a:rPr lang="es-EC" err="1"/>
            <a:t>Endpoint</a:t>
          </a:r>
          <a:endParaRPr lang="es-EC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/>
            <a:t>  Autenticación</a:t>
          </a:r>
          <a:endParaRPr lang="es-MX" sz="1200" b="0" i="0" u="none" strike="noStrike" kern="1200" cap="none" baseline="0" noProof="0" dirty="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7159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40198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/>
            <a:t>  </a:t>
          </a:r>
          <a:r>
            <a:rPr lang="es-MX" sz="1200" kern="1200" dirty="0"/>
            <a:t>Almacenamiento en caché</a:t>
          </a:r>
          <a:r>
            <a:rPr lang="es-MX" sz="1200" kern="1200" dirty="0">
              <a:latin typeface="Calibri Light" panose="020F0302020204030204"/>
            </a:rPr>
            <a:t>  </a:t>
          </a:r>
        </a:p>
      </dsp:txBody>
      <dsp:txXfrm rot="5400000">
        <a:off x="1427271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2210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>
              <a:latin typeface="Calibri Light" panose="020F0302020204030204"/>
            </a:rPr>
            <a:t>  </a:t>
          </a:r>
          <a:r>
            <a:rPr lang="es-MX" sz="1200" kern="1200" dirty="0"/>
            <a:t>Registro</a:t>
          </a:r>
        </a:p>
      </dsp:txBody>
      <dsp:txXfrm rot="5400000">
        <a:off x="2847384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>
              <a:latin typeface="Calibri Light" panose="020F0302020204030204"/>
            </a:rPr>
            <a:t>  </a:t>
          </a:r>
          <a:r>
            <a:rPr lang="es-MX" sz="1200" kern="1200" dirty="0"/>
            <a:t>Enviando correos</a:t>
          </a:r>
        </a:p>
      </dsp:txBody>
      <dsp:txXfrm rot="5400000">
        <a:off x="4267498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>
              <a:latin typeface="Calibri Light" panose="020F0302020204030204"/>
            </a:rPr>
            <a:t>  </a:t>
          </a:r>
          <a:r>
            <a:rPr lang="es-MX" sz="1200" kern="1200" dirty="0"/>
            <a:t>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Paginado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Framework de mensajes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>
              <a:latin typeface="Calibri Light" panose="020F0302020204030204"/>
            </a:rPr>
            <a:t>  </a:t>
          </a:r>
          <a:r>
            <a:rPr lang="es-MX" sz="1200" kern="1200" dirty="0"/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>
              <a:latin typeface="Calibri Light" panose="020F0302020204030204"/>
            </a:rPr>
            <a:t>  </a:t>
          </a:r>
          <a:r>
            <a:rPr lang="es-MX" sz="1200" kern="1200" dirty="0"/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Gestión de archivos estáticos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Procesamiento condicional de contenido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/>
            <a:t>  Tipos de contenido y relaciones genéricas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>
              <a:latin typeface="Calibri Light" panose="020F0302020204030204"/>
            </a:rPr>
            <a:t>  </a:t>
          </a:r>
          <a:r>
            <a:rPr lang="es-MX" sz="1200" kern="1200" dirty="0"/>
            <a:t>Páginas</a:t>
          </a:r>
          <a:r>
            <a:rPr lang="es-MX" sz="1300" kern="1200" dirty="0"/>
            <a:t> </a:t>
          </a:r>
          <a:r>
            <a:rPr lang="es-MX" sz="1200" kern="1200" dirty="0"/>
            <a:t>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/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Framework de </a:t>
          </a:r>
          <a:r>
            <a:rPr lang="es-MX" sz="1200" b="0" i="0" u="none" strike="noStrike" kern="1200" cap="none" baseline="0" noProof="0" dirty="0">
              <a:latin typeface="Calibri Light" panose="020F0302020204030204"/>
            </a:rPr>
            <a:t>comprobación </a:t>
          </a:r>
          <a:r>
            <a:rPr lang="es-MX" sz="1200" b="0" i="0" u="none" strike="noStrike" kern="1200" cap="none" baseline="0" noProof="0" dirty="0"/>
            <a:t>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 Framework</a:t>
          </a:r>
          <a:r>
            <a:rPr lang="es-MX" sz="1200" b="0" i="0" u="none" strike="noStrike" kern="1200" cap="none" baseline="0" noProof="0" dirty="0"/>
            <a:t>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i="0" u="none" strike="noStrike" kern="1200" cap="none" baseline="0" noProof="0" dirty="0"/>
            <a:t>  Referencia de la API</a:t>
          </a:r>
          <a:endParaRPr lang="es-MX" sz="1200" b="0" i="0" u="none" strike="noStrike" kern="1200" cap="none" baseline="0" noProof="0" dirty="0"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600" kern="1200"/>
            <a:t>Django es un framework web de alto nivel que fomenta el desarrollo rápido y el diseño limpio y pragmático.</a:t>
          </a:r>
        </a:p>
      </dsp:txBody>
      <dsp:txXfrm>
        <a:off x="1261872" y="808640"/>
        <a:ext cx="3470148" cy="2061057"/>
      </dsp:txXfrm>
    </dsp:sp>
    <dsp:sp modelId="{881FAEF9-D0D9-4DE7-A356-36E908F6B5A1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600" kern="1200"/>
            <a:t>Hacer código mucho mas fácil, mas rápido y con menos código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2600" kern="1200"/>
        </a:p>
      </dsp:txBody>
      <dsp:txXfrm>
        <a:off x="5257800" y="1481639"/>
        <a:ext cx="4101084" cy="2061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Modelos MVC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Maneja Modelo ORM</a:t>
          </a:r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b="1" kern="1200"/>
            <a:t>Flexibilidad, Extensibilidad y mantenimiento</a:t>
          </a:r>
          <a:endParaRPr lang="es-EC" sz="2900" kern="1200"/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/>
            <a:t>Api REST que transforma una pagina </a:t>
          </a:r>
          <a:r>
            <a:rPr lang="es-EC" sz="1600" kern="1200" err="1"/>
            <a:t>html</a:t>
          </a:r>
          <a:r>
            <a:rPr lang="es-EC" sz="1600" kern="1200"/>
            <a:t> en un </a:t>
          </a:r>
          <a:r>
            <a:rPr lang="es-EC" sz="1600" kern="1200" err="1"/>
            <a:t>Endpoint</a:t>
          </a:r>
          <a:endParaRPr lang="es-EC" sz="1600" kern="120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b="1" kern="1200"/>
            <a:t>Rendimiento, Eficiencia y Escalabilidad </a:t>
          </a:r>
          <a:endParaRPr lang="es-EC" sz="2900" kern="1200"/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1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21" Type="http://schemas.microsoft.com/office/2007/relationships/diagramDrawing" Target="../diagrams/drawing3.xm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17" Type="http://schemas.openxmlformats.org/officeDocument/2006/relationships/diagramData" Target="../diagrams/data3.xml"/><Relationship Id="rId2" Type="http://schemas.openxmlformats.org/officeDocument/2006/relationships/video" Target="../media/media6.mp4"/><Relationship Id="rId16" Type="http://schemas.microsoft.com/office/2007/relationships/diagramDrawing" Target="../diagrams/drawing2.xml"/><Relationship Id="rId20" Type="http://schemas.openxmlformats.org/officeDocument/2006/relationships/diagramColors" Target="../diagrams/colors3.xml"/><Relationship Id="rId1" Type="http://schemas.microsoft.com/office/2007/relationships/media" Target="../media/media6.mp4"/><Relationship Id="rId6" Type="http://schemas.openxmlformats.org/officeDocument/2006/relationships/image" Target="../media/image24.svg"/><Relationship Id="rId11" Type="http://schemas.microsoft.com/office/2007/relationships/diagramDrawing" Target="../diagrams/drawing1.xml"/><Relationship Id="rId5" Type="http://schemas.openxmlformats.org/officeDocument/2006/relationships/image" Target="../media/image23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19" Type="http://schemas.openxmlformats.org/officeDocument/2006/relationships/diagramQuickStyle" Target="../diagrams/quickStyle3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djangoproject.com/found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ackr.io/blog/django-vs-larave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xmlns="" id="{20D5D19D-0789-4518-B5DC-D47ADF69D2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050744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xmlns="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 err="1">
                <a:ea typeface="+mn-lt"/>
                <a:cs typeface="+mn-lt"/>
              </a:rPr>
              <a:t>WSGI</a:t>
            </a:r>
            <a:endParaRPr lang="es-MX" dirty="0">
              <a:ea typeface="+mn-lt"/>
              <a:cs typeface="+mn-lt"/>
            </a:endParaRPr>
          </a:p>
          <a:p>
            <a:r>
              <a:rPr lang="es-MX" dirty="0">
                <a:cs typeface="Calibri"/>
              </a:rPr>
              <a:t>PEP 3333</a:t>
            </a: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xmlns="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423928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xmlns="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006001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xmlns="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756520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xmlns="" id="{28E73AF5-B3AF-4E83-88A9-CEFA1799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xmlns="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xmlns="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xmlns="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xmlns="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xmlns="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xmlns="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xmlns="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xmlns="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xmlns="" id="{5D9426B7-394D-425E-93C3-A43B38AAC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xmlns="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xmlns="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Siendo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 err="1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rendimiento,</a:t>
                      </a:r>
                      <a:r>
                        <a:rPr lang="es-ES" sz="1800" b="0" i="0" u="none" strike="noStrike" baseline="0" noProof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proporciona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 tiempo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esfuerzo de su parte.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garantiza que los desarrolladores se mantengan alejados 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xmlns="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82" y="505067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47" y="2768280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7"/>
    </mc:Choice>
    <mc:Fallback xmlns="">
      <p:transition spd="slow" advTm="3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xmlns="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xmlns="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xmlns="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82" y="2812062"/>
            <a:ext cx="2743200" cy="132352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xmlns="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59" y="4820066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2"/>
    </mc:Choice>
    <mc:Fallback xmlns="">
      <p:transition spd="slow" advTm="2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1AC7304-5D45-4B75-9579-A95B7C4D9C03}"/>
              </a:ext>
            </a:extLst>
          </p:cNvPr>
          <p:cNvSpPr txBox="1"/>
          <p:nvPr/>
        </p:nvSpPr>
        <p:spPr>
          <a:xfrm>
            <a:off x="1654688" y="2240180"/>
            <a:ext cx="67202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</a:t>
            </a:r>
            <a:r>
              <a:rPr lang="es-ES" dirty="0">
                <a:ea typeface="+mn-lt"/>
                <a:cs typeface="+mn-lt"/>
              </a:rPr>
              <a:t> y 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xmlns="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29" y="4948275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98" y="1811319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3"/>
    </mc:Choice>
    <mc:Fallback xmlns=""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xmlns="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" y="2839756"/>
            <a:ext cx="4838450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1AC7304-5D45-4B75-9579-A95B7C4D9C03}"/>
              </a:ext>
            </a:extLst>
          </p:cNvPr>
          <p:cNvSpPr txBox="1"/>
          <p:nvPr/>
        </p:nvSpPr>
        <p:spPr>
          <a:xfrm>
            <a:off x="5094194" y="2083298"/>
            <a:ext cx="71124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 err="1">
                <a:ea typeface="+mn-lt"/>
                <a:cs typeface="+mn-lt"/>
              </a:rPr>
              <a:t>Python</a:t>
            </a:r>
            <a:r>
              <a:rPr lang="es-ES" b="1" i="1" dirty="0">
                <a:ea typeface="+mn-lt"/>
                <a:cs typeface="+mn-lt"/>
              </a:rPr>
              <a:t>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r>
              <a:rPr lang="es-ES" dirty="0">
                <a:ea typeface="+mn-lt"/>
                <a:cs typeface="+mn-lt"/>
              </a:rPr>
              <a:t>Contienen el código </a:t>
            </a:r>
            <a:r>
              <a:rPr lang="es-ES" dirty="0" err="1">
                <a:ea typeface="+mn-lt"/>
                <a:cs typeface="+mn-lt"/>
              </a:rPr>
              <a:t>Python</a:t>
            </a:r>
            <a:r>
              <a:rPr lang="es-ES" dirty="0">
                <a:ea typeface="+mn-lt"/>
                <a:cs typeface="+mn-lt"/>
              </a:rPr>
              <a:t> que utiliza Django ORM (</a:t>
            </a:r>
            <a:r>
              <a:rPr lang="es-ES" b="1" dirty="0" err="1">
                <a:ea typeface="+mn-lt"/>
                <a:cs typeface="+mn-lt"/>
              </a:rPr>
              <a:t>Object-relational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Mapper</a:t>
            </a:r>
            <a:r>
              <a:rPr lang="es-ES" b="1" dirty="0">
                <a:ea typeface="+mn-lt"/>
                <a:cs typeface="+mn-lt"/>
              </a:rPr>
              <a:t>)</a:t>
            </a:r>
            <a:r>
              <a:rPr lang="es-ES" dirty="0">
                <a:ea typeface="+mn-lt"/>
                <a:cs typeface="+mn-lt"/>
              </a:rPr>
              <a:t>  para crear y modificar tablas y campos en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Esto significa que los desarrolladores 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No repetir el código hace que todo el desarrollo sea rápido.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0"/>
    </mc:Choice>
    <mc:Fallback xmlns=""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xmlns="" id="{C12D86B9-AAD4-494E-A051-23A57B0AEE5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xmlns="" id="{142957E2-4BCA-4713-90C6-2F60BC628845}"/>
              </a:ext>
            </a:extLst>
          </p:cNvPr>
          <p:cNvGraphicFramePr/>
          <p:nvPr/>
        </p:nvGraphicFramePr>
        <p:xfrm>
          <a:off x="2808849" y="1827850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xmlns="" id="{20D5D19D-0789-4518-B5DC-D47ADF69D2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5F4D120-3921-42A8-A063-46B023CB0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D01B3E5-85F4-41A9-A504-D5E6268DE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4" y="1713386"/>
            <a:ext cx="516270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87BB133C-50E0-4738-8483-DEAFA5B0A48B}"/>
              </a:ext>
            </a:extLst>
          </p:cNvPr>
          <p:cNvSpPr/>
          <p:nvPr/>
        </p:nvSpPr>
        <p:spPr>
          <a:xfrm>
            <a:off x="537422" y="3429479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/>
              <a:t>un </a:t>
            </a:r>
            <a:r>
              <a:rPr lang="en-US" dirty="0" smtClean="0"/>
              <a:t>framework </a:t>
            </a:r>
            <a:r>
              <a:rPr lang="en-US" dirty="0" err="1" smtClean="0"/>
              <a:t>basado</a:t>
            </a:r>
            <a:r>
              <a:rPr lang="en-US" dirty="0" smtClean="0"/>
              <a:t> en PHYTON,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obstinado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le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sitios</a:t>
            </a:r>
            <a:r>
              <a:rPr lang="en-US" dirty="0"/>
              <a:t> web y </a:t>
            </a:r>
            <a:r>
              <a:rPr lang="en-US" dirty="0" err="1"/>
              <a:t>aplicaciones</a:t>
            </a:r>
            <a:r>
              <a:rPr lang="en-US" dirty="0"/>
              <a:t> web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base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y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listos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, en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hacerlo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/>
              <a:t> </a:t>
            </a:r>
            <a:r>
              <a:rPr lang="en-US" smtClean="0"/>
              <a:t>cero; </a:t>
            </a:r>
            <a:r>
              <a:rPr lang="en-US" dirty="0"/>
              <a:t>lo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desarrollo</a:t>
            </a:r>
            <a:r>
              <a:rPr lang="en-US" dirty="0"/>
              <a:t> sea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y </a:t>
            </a:r>
            <a:r>
              <a:rPr lang="en-US" dirty="0" err="1" smtClean="0"/>
              <a:t>fácil</a:t>
            </a:r>
            <a:r>
              <a:rPr lang="en-US" dirty="0" smtClean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r>
              <a:rPr lang="en-US" dirty="0"/>
              <a:t> y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AFA67CD3-AB4E-4A7A-BEB8-53C445D8C4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07CF545F-9C2E-4446-97CD-AD92990C2B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:a16="http://schemas.microsoft.com/office/drawing/2014/main" xmlns="" id="{339C8D78-A644-462F-B674-F440635E53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xmlns="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s-ES" sz="160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cuenta con el respaldo de </a:t>
            </a:r>
            <a:r>
              <a:rPr lang="es-ES" sz="1600">
                <a:solidFill>
                  <a:srgbClr val="000000"/>
                </a:solidFill>
                <a:hlinkClick r:id="rId4"/>
              </a:rPr>
              <a:t>Django Software Foundation</a:t>
            </a:r>
            <a:r>
              <a:rPr lang="es-ES" sz="1600">
                <a:solidFill>
                  <a:srgbClr val="000000"/>
                </a:solidFill>
              </a:rPr>
              <a:t> , que proporciona una gobernanza centralizada.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El Django CMS es fácil de usar, con una interfaz intuitiva de arrastrar. 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765" y="1570511"/>
            <a:ext cx="487695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9EC09BE9-FAF8-415B-BD6A-1BC644C1E09C}"/>
              </a:ext>
            </a:extLst>
          </p:cNvPr>
          <p:cNvSpPr/>
          <p:nvPr/>
        </p:nvSpPr>
        <p:spPr>
          <a:xfrm>
            <a:off x="6082199" y="112442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xmlns="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4D759FFE-DB69-4182-A179-03BCAC164F1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La </a:t>
            </a:r>
            <a:r>
              <a:rPr lang="en-US" sz="2000" err="1">
                <a:solidFill>
                  <a:srgbClr val="000000"/>
                </a:solidFill>
              </a:rPr>
              <a:t>curva</a:t>
            </a:r>
            <a:r>
              <a:rPr lang="en-US" sz="2000">
                <a:solidFill>
                  <a:srgbClr val="000000"/>
                </a:solidFill>
              </a:rPr>
              <a:t> de  </a:t>
            </a:r>
            <a:r>
              <a:rPr lang="en-US" sz="2000" err="1">
                <a:solidFill>
                  <a:srgbClr val="000000"/>
                </a:solidFill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django</a:t>
            </a:r>
            <a:r>
              <a:rPr lang="en-US" sz="2000">
                <a:solidFill>
                  <a:srgbClr val="000000"/>
                </a:solidFill>
              </a:rPr>
              <a:t>  es  un </a:t>
            </a:r>
            <a:r>
              <a:rPr lang="en-US" sz="2000" err="1">
                <a:solidFill>
                  <a:srgbClr val="000000"/>
                </a:solidFill>
              </a:rPr>
              <a:t>poco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mítico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</a:t>
            </a:r>
            <a:r>
              <a:rPr lang="en-US" sz="2000" err="1">
                <a:solidFill>
                  <a:srgbClr val="000000"/>
                </a:solidFill>
              </a:rPr>
              <a:t>depende</a:t>
            </a:r>
            <a:r>
              <a:rPr lang="en-US" sz="2000">
                <a:solidFill>
                  <a:srgbClr val="000000"/>
                </a:solidFill>
              </a:rPr>
              <a:t> del </a:t>
            </a:r>
            <a:r>
              <a:rPr lang="en-US" sz="2000" err="1">
                <a:solidFill>
                  <a:srgbClr val="000000"/>
                </a:solidFill>
              </a:rPr>
              <a:t>individuo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pero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podría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decir</a:t>
            </a:r>
            <a:r>
              <a:rPr lang="en-US" sz="2000">
                <a:solidFill>
                  <a:srgbClr val="000000"/>
                </a:solidFill>
              </a:rPr>
              <a:t> que </a:t>
            </a:r>
            <a:r>
              <a:rPr lang="en-US" sz="2000" err="1">
                <a:solidFill>
                  <a:srgbClr val="000000"/>
                </a:solidFill>
              </a:rPr>
              <a:t>tiene</a:t>
            </a:r>
            <a:r>
              <a:rPr lang="en-US" sz="2000">
                <a:solidFill>
                  <a:srgbClr val="000000"/>
                </a:solidFill>
              </a:rPr>
              <a:t> una 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curva de </a:t>
            </a:r>
            <a:r>
              <a:rPr lang="en-US" sz="2000" b="1">
                <a:solidFill>
                  <a:srgbClr val="000000"/>
                </a:solidFill>
                <a:hlinkClick r:id="rId4"/>
              </a:rPr>
              <a:t>bajo 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 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es </a:t>
            </a:r>
            <a:r>
              <a:rPr lang="en-US" sz="2000" err="1">
                <a:solidFill>
                  <a:srgbClr val="000000"/>
                </a:solidFill>
              </a:rPr>
              <a:t>amigable</a:t>
            </a:r>
            <a:r>
              <a:rPr lang="en-US" sz="2000">
                <a:solidFill>
                  <a:srgbClr val="000000"/>
                </a:solidFill>
              </a:rPr>
              <a:t> para el </a:t>
            </a:r>
            <a:r>
              <a:rPr lang="en-US" sz="2000" err="1">
                <a:solidFill>
                  <a:srgbClr val="000000"/>
                </a:solidFill>
              </a:rPr>
              <a:t>desarrollador</a:t>
            </a:r>
            <a:r>
              <a:rPr lang="en-US" sz="2000">
                <a:solidFill>
                  <a:srgbClr val="000000"/>
                </a:solidFill>
              </a:rPr>
              <a:t>, por lo que no le </a:t>
            </a:r>
            <a:r>
              <a:rPr lang="en-US" sz="2000" err="1">
                <a:solidFill>
                  <a:srgbClr val="000000"/>
                </a:solidFill>
              </a:rPr>
              <a:t>tomará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mucho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tiempo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aprender</a:t>
            </a:r>
            <a:r>
              <a:rPr lang="en-US" sz="2000">
                <a:solidFill>
                  <a:srgbClr val="000000"/>
                </a:solidFill>
              </a:rPr>
              <a:t>. </a:t>
            </a:r>
            <a:endParaRPr lang="es-MX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Es simple y </a:t>
            </a:r>
            <a:r>
              <a:rPr lang="en-US" sz="2000" err="1">
                <a:solidFill>
                  <a:srgbClr val="000000"/>
                </a:solidFill>
              </a:rPr>
              <a:t>fácil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usar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porque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ofrece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legibilidad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código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err="1">
                <a:solidFill>
                  <a:srgbClr val="000000"/>
                </a:solidFill>
              </a:rPr>
              <a:t>especialmente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si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siente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cómodo</a:t>
            </a:r>
            <a:r>
              <a:rPr lang="en-US" sz="2000">
                <a:solidFill>
                  <a:srgbClr val="000000"/>
                </a:solidFill>
              </a:rPr>
              <a:t> con la </a:t>
            </a:r>
            <a:r>
              <a:rPr lang="en-US" sz="2000" err="1">
                <a:solidFill>
                  <a:srgbClr val="000000"/>
                </a:solidFill>
              </a:rPr>
              <a:t>sintaxis</a:t>
            </a:r>
            <a:r>
              <a:rPr lang="en-US" sz="2000">
                <a:solidFill>
                  <a:srgbClr val="000000"/>
                </a:solidFill>
              </a:rPr>
              <a:t> de Python.</a:t>
            </a:r>
            <a:endParaRPr lang="es-MX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7957"/>
            <a:ext cx="5444717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142" y="1237957"/>
            <a:ext cx="5315637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592215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xmlns="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6"/>
    </mc:Choice>
    <mc:Fallback xmlns="">
      <p:transition spd="slow" advTm="3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675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629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011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724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942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401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708E9DA2-2C44-4BD0-91DF-E219D8D59E6D}"/>
              </a:ext>
            </a:extLst>
          </p:cNvPr>
          <p:cNvSpPr/>
          <p:nvPr/>
        </p:nvSpPr>
        <p:spPr>
          <a:xfrm>
            <a:off x="8539382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382" y="1262523"/>
            <a:ext cx="1666875" cy="1628775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xmlns="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0"/>
    </mc:Choice>
    <mc:Fallback xmlns="">
      <p:transition spd="slow" advTm="3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xmlns="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06" y="971909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97525" y="1059440"/>
            <a:ext cx="11794475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xmlns="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xmlns="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xmlns="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xmlns="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48" name="Screen Recording 47">
            <a:hlinkClick r:id="" action="ppaction://media"/>
            <a:extLst>
              <a:ext uri="{FF2B5EF4-FFF2-40B4-BE49-F238E27FC236}">
                <a16:creationId xmlns:a16="http://schemas.microsoft.com/office/drawing/2014/main" xmlns="" id="{C0E9BF37-0774-48F8-936B-02665AC1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8D95D7-C53A-4328-9992-017B999675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Panorámica</PresentationFormat>
  <Paragraphs>149</Paragraphs>
  <Slides>18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Tema de Office</vt:lpstr>
      <vt:lpstr>Django</vt:lpstr>
      <vt:lpstr>¿Que es Django?</vt:lpstr>
      <vt:lpstr>Generalidades</vt:lpstr>
      <vt:lpstr>Presentación de PowerPoint</vt:lpstr>
      <vt:lpstr>Presentación de PowerPoint</vt:lpstr>
      <vt:lpstr>Presentación de PowerPoint</vt:lpstr>
      <vt:lpstr>Características</vt:lpstr>
      <vt:lpstr>Características</vt:lpstr>
      <vt:lpstr>Presentación de PowerPoint</vt:lpstr>
      <vt:lpstr>ARQUITECTURA DE DJANGO</vt:lpstr>
      <vt:lpstr>Presentación de PowerPoint</vt:lpstr>
      <vt:lpstr>ARQUITECTURA DE DJANGO</vt:lpstr>
      <vt:lpstr>ARQUITECTURA DE DJANGO</vt:lpstr>
      <vt:lpstr>ARQUITECTURA DE DJANGO</vt:lpstr>
      <vt:lpstr>ARQUITECTURA DE DJANGO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2017-05-24T13:18:23Z</dcterms:created>
  <dcterms:modified xsi:type="dcterms:W3CDTF">2020-05-22T06:35:45Z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